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68280" autoAdjust="0"/>
  </p:normalViewPr>
  <p:slideViewPr>
    <p:cSldViewPr>
      <p:cViewPr varScale="1">
        <p:scale>
          <a:sx n="49" d="100"/>
          <a:sy n="49" d="100"/>
        </p:scale>
        <p:origin x="-19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F132D-3C98-4B86-908F-515A880D6D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89222-1923-47B5-A581-09CE8E045F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89222-1923-47B5-A581-09CE8E045F4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89222-1923-47B5-A581-09CE8E045F4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89222-1923-47B5-A581-09CE8E045F4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BAFD70-BE9D-4607-980C-9B1B643C95C9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96586B-9F08-4E49-9832-7CDA171B26B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2928934"/>
            <a:ext cx="7824814" cy="1857388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4EE0EA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BCA -1</a:t>
            </a:r>
            <a:r>
              <a:rPr lang="en-US" altLang="zh-CN" b="1" baseline="30000" dirty="0" smtClean="0">
                <a:solidFill>
                  <a:srgbClr val="4EE0EA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st</a:t>
            </a:r>
            <a:r>
              <a:rPr lang="en-US" altLang="zh-CN" b="1" dirty="0" smtClean="0">
                <a:solidFill>
                  <a:srgbClr val="4EE0EA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/>
            </a:r>
            <a:br>
              <a:rPr lang="en-US" altLang="zh-CN" b="1" dirty="0" smtClean="0">
                <a:solidFill>
                  <a:srgbClr val="4EE0EA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</a:br>
            <a:r>
              <a:rPr lang="en-US" altLang="zh-CN" b="1" dirty="0" smtClean="0">
                <a:solidFill>
                  <a:srgbClr val="4EE0EA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Basics of </a:t>
            </a:r>
            <a:r>
              <a:rPr lang="en-US" altLang="zh-CN" b="1" dirty="0" smtClean="0">
                <a:solidFill>
                  <a:srgbClr val="4EE0EA"/>
                </a:solidFill>
                <a:cs typeface="Calibri" pitchFamily="34" charset="0"/>
                <a:sym typeface="Calibri" pitchFamily="34" charset="0"/>
              </a:rPr>
              <a:t>‘</a:t>
            </a:r>
            <a:r>
              <a:rPr lang="en-US" altLang="zh-CN" b="1" dirty="0" smtClean="0">
                <a:solidFill>
                  <a:srgbClr val="4EE0EA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</a:t>
            </a:r>
            <a:r>
              <a:rPr lang="en-US" altLang="zh-CN" b="1" dirty="0" smtClean="0">
                <a:solidFill>
                  <a:srgbClr val="4EE0EA"/>
                </a:solidFill>
                <a:cs typeface="Calibri" pitchFamily="34" charset="0"/>
                <a:sym typeface="Calibri" pitchFamily="34" charset="0"/>
              </a:rPr>
              <a:t>’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24" y="928670"/>
            <a:ext cx="7854696" cy="1752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 err="1" smtClean="0"/>
              <a:t>Vibha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Dubey</a:t>
            </a:r>
            <a:endParaRPr lang="en-US" altLang="zh-CN" dirty="0" smtClean="0"/>
          </a:p>
          <a:p>
            <a:r>
              <a:rPr lang="en-US" altLang="zh-CN" dirty="0" smtClean="0"/>
              <a:t>Asst. Prof.  Computer Science Dept.</a:t>
            </a:r>
          </a:p>
          <a:p>
            <a:r>
              <a:rPr lang="en-US" altLang="zh-CN" dirty="0" err="1" smtClean="0"/>
              <a:t>Durga</a:t>
            </a:r>
            <a:r>
              <a:rPr lang="en-US" altLang="zh-CN" dirty="0" smtClean="0"/>
              <a:t> College Raipur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en-IN" altLang="en-US" sz="3200" dirty="0" smtClean="0">
                <a:solidFill>
                  <a:srgbClr val="FF0000"/>
                </a:solidFill>
              </a:rPr>
              <a:t>Operators in C</a:t>
            </a:r>
            <a:r>
              <a:rPr lang="en-IN" altLang="en-US" sz="2800" dirty="0" smtClean="0">
                <a:solidFill>
                  <a:srgbClr val="002060"/>
                </a:solidFill>
              </a:rPr>
              <a:t>:An operator is a symbol which operates on a value or a variable. For example: + is an operator to perform addition.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 programming has wide range of operators to perform various operations. For better understanding of operators, these operators can be classified as: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Arithmetic Operators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Increment and Decrement Operators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Assignment Operators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Relational Operators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Logical Operators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Conditional Operators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Bitwise Operators</a:t>
            </a:r>
          </a:p>
          <a:p>
            <a:pPr>
              <a:lnSpc>
                <a:spcPct val="9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Special Operators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N" altLang="en-US" dirty="0" smtClean="0"/>
              <a:t>Arithmetic Operator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Operator	</a:t>
            </a:r>
            <a:r>
              <a:rPr lang="en-IN" altLang="en-US" dirty="0" smtClean="0"/>
              <a:t>	</a:t>
            </a:r>
            <a:r>
              <a:rPr lang="en-US" altLang="en-US" dirty="0" smtClean="0"/>
              <a:t>Meaning of Operator</a:t>
            </a:r>
          </a:p>
          <a:p>
            <a:r>
              <a:rPr lang="en-US" altLang="en-US" dirty="0" smtClean="0"/>
              <a:t>+	</a:t>
            </a:r>
            <a:r>
              <a:rPr lang="en-IN" altLang="en-US" dirty="0" smtClean="0"/>
              <a:t>		</a:t>
            </a:r>
            <a:r>
              <a:rPr lang="en-US" altLang="en-US" dirty="0" smtClean="0"/>
              <a:t>addition or unary plus</a:t>
            </a:r>
          </a:p>
          <a:p>
            <a:r>
              <a:rPr lang="en-US" altLang="en-US" dirty="0" smtClean="0"/>
              <a:t>-	</a:t>
            </a:r>
            <a:r>
              <a:rPr lang="en-IN" altLang="en-US" dirty="0" smtClean="0"/>
              <a:t>		</a:t>
            </a:r>
            <a:r>
              <a:rPr lang="en-US" altLang="en-US" dirty="0" smtClean="0"/>
              <a:t>subtraction or unary minus</a:t>
            </a:r>
          </a:p>
          <a:p>
            <a:r>
              <a:rPr lang="en-US" altLang="en-US" dirty="0" smtClean="0"/>
              <a:t>*	</a:t>
            </a:r>
            <a:r>
              <a:rPr lang="en-IN" altLang="en-US" dirty="0" smtClean="0"/>
              <a:t>		</a:t>
            </a:r>
            <a:r>
              <a:rPr lang="en-US" altLang="en-US" dirty="0" smtClean="0"/>
              <a:t>multiplication</a:t>
            </a:r>
          </a:p>
          <a:p>
            <a:r>
              <a:rPr lang="en-US" altLang="en-US" dirty="0" smtClean="0"/>
              <a:t>/	</a:t>
            </a:r>
            <a:r>
              <a:rPr lang="en-IN" altLang="en-US" dirty="0" smtClean="0"/>
              <a:t>		</a:t>
            </a:r>
            <a:r>
              <a:rPr lang="en-US" altLang="en-US" dirty="0" smtClean="0"/>
              <a:t>division</a:t>
            </a:r>
          </a:p>
          <a:p>
            <a:r>
              <a:rPr lang="en-US" altLang="en-US" dirty="0" smtClean="0"/>
              <a:t>%	</a:t>
            </a:r>
            <a:r>
              <a:rPr lang="en-IN" altLang="en-US" dirty="0" smtClean="0"/>
              <a:t>               </a:t>
            </a:r>
            <a:r>
              <a:rPr lang="en-US" altLang="en-US" dirty="0" smtClean="0"/>
              <a:t>remainder after </a:t>
            </a:r>
            <a:r>
              <a:rPr lang="en-IN" altLang="en-US" dirty="0" smtClean="0"/>
              <a:t>					      d</a:t>
            </a:r>
            <a:r>
              <a:rPr lang="en-US" altLang="en-US" dirty="0" err="1" smtClean="0"/>
              <a:t>ivision</a:t>
            </a:r>
            <a:r>
              <a:rPr lang="en-US" altLang="en-US" dirty="0" smtClean="0"/>
              <a:t>( modulo division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dirty="0" smtClean="0"/>
              <a:t>Increment and Decrement Operators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. C programming has two operators increment ++ and decrement -- to change the value of an operand (constant or variable) by 1.</a:t>
            </a:r>
          </a:p>
          <a:p>
            <a:pPr>
              <a:lnSpc>
                <a:spcPct val="90000"/>
              </a:lnSpc>
              <a:buNone/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2.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Increment ++ increases the value by 1 whereas decrement -- decreases the value by 1. </a:t>
            </a:r>
          </a:p>
          <a:p>
            <a:pPr>
              <a:lnSpc>
                <a:spcPct val="90000"/>
              </a:lnSpc>
              <a:buNone/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3.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These two operators are unary operators, meaning they only operate on a single operand.</a:t>
            </a:r>
          </a:p>
          <a:p>
            <a:pPr>
              <a:lnSpc>
                <a:spcPct val="90000"/>
              </a:lnSpc>
              <a:buNone/>
            </a:pP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a=10, b=100</a:t>
            </a:r>
          </a:p>
          <a:p>
            <a:pPr>
              <a:lnSpc>
                <a:spcPct val="90000"/>
              </a:lnSpc>
              <a:buNone/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++a = 11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 smtClean="0"/>
              <a:t>--b = 99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 Assignment 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An assignment operator is used for assigning a value to a variable. The most common assignment operator is =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Operator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Example	Same as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= b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= b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+=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+= b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=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a+b</a:t>
            </a: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-=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-= b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= a-b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*=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*= b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	a = a*b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/=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/= b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= a/b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%=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%= b	a =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a%b</a:t>
            </a: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 Relational 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relational operator checks the relationship between two operands. If the relation is true, it returns 1; if the relation is false, it returns value 0.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Relational operators are used in decision making and loops.</a:t>
            </a:r>
          </a:p>
          <a:p>
            <a:pPr>
              <a:lnSpc>
                <a:spcPct val="80000"/>
              </a:lnSpc>
              <a:buNone/>
            </a:pPr>
            <a:r>
              <a:rPr lang="en-IN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Operator	</a:t>
            </a:r>
            <a:r>
              <a:rPr lang="en-IN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Meaning of Operator	Example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==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Equal to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5 == 3 returns 0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&gt;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Greater than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5 &gt; 3 returns 1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&lt;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Less than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5 &lt; 3 returns 0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!=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Not equal to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5 != 3 returns 1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&gt;=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Greater than or equal to	5 &gt;= 3 returns 1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&lt;=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Less than or equal to	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329642" cy="156136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Logical Operators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786" y="1500174"/>
            <a:ext cx="7901014" cy="4824426"/>
          </a:xfrm>
        </p:spPr>
        <p:txBody>
          <a:bodyPr>
            <a:normAutofit/>
          </a:bodyPr>
          <a:lstStyle/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&amp;&amp;, || and ! are the three logical operators.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expr1 &amp;&amp; expr2 has a value 1 if expr1 and expr2 both are nonzero.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expr1 || expr2 has a value 1 if expr1 and expr2 both are nonzero.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!expr1 has a value 1 if expr1 is zero else 0.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Example 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if ( marks &gt;= 40 &amp;&amp; attendance &gt;= 75 ) grade = ‘P’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If ( marks &lt; 40 || attendance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643182"/>
            <a:ext cx="8229600" cy="1143000"/>
          </a:xfrm>
        </p:spPr>
        <p:txBody>
          <a:bodyPr>
            <a:noAutofit/>
          </a:bodyPr>
          <a:lstStyle/>
          <a:p>
            <a:r>
              <a:rPr lang="en-IN" sz="8000" b="1" i="1" dirty="0" smtClean="0"/>
              <a:t>             </a:t>
            </a:r>
            <a:r>
              <a:rPr lang="en-IN" sz="8000" b="1" i="1" dirty="0" err="1" smtClean="0"/>
              <a:t>Thanku</a:t>
            </a:r>
            <a:endParaRPr lang="en-US" sz="8000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General Aspect of ‘C’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C was originally developed in the 1970s, by Dennis Ritchie at Bell Telephone Laboratories, Inc.</a:t>
            </a:r>
          </a:p>
          <a:p>
            <a:r>
              <a:rPr lang="en-US" altLang="zh-CN" dirty="0" smtClean="0"/>
              <a:t>C is a High level , general –purpose structured programming language. Instructions of C consists of terms that are very closely same to algebraic expressions,  consisting of certain English keywords such as if, else, for ,do and while</a:t>
            </a:r>
          </a:p>
          <a:p>
            <a:r>
              <a:rPr lang="en-US" altLang="zh-CN" dirty="0" smtClean="0"/>
              <a:t>C contains certain additional features that allows it to be used at a lower level , acting as bridge between machine language and the high level languages.</a:t>
            </a:r>
          </a:p>
          <a:p>
            <a:r>
              <a:rPr lang="en-US" altLang="zh-CN" dirty="0" smtClean="0"/>
              <a:t>This allows C to be used for system programming as well as for applications program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The Character set of ‘C’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 language consist of some characters set, numbers and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some special symbols. The character set of C consist of all the alphabets of English language. C consist of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Alphabets     a to z, A to Z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Numeric        0,1 to 9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Special Symbols {,},[,],?,+,-,*,/,%,!,;,and more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 words formed from the character set are building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blocks of C and are sometimes known as tokens. These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tokens represent the individual entity of language. The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following different types of token are used in C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1) Identifiers         2)Keywords       3)Constants </a:t>
            </a:r>
          </a:p>
          <a:p>
            <a:pPr marL="514350" indent="-514350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4)  Operators           5)Punctuation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Symbo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 smtClean="0"/>
              <a:t>Identifiers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A 'C' program consist of two types of elements , user defined and system defined. </a:t>
            </a: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Idetifiers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is nothing but a name given to these </a:t>
            </a: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eleme</a:t>
            </a:r>
            <a:endParaRPr lang="en-IN" alt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nts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An identifier is a word used by a programmer to name a variable , function, or label.</a:t>
            </a:r>
          </a:p>
          <a:p>
            <a:pPr>
              <a:lnSpc>
                <a:spcPct val="9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identifiers consist of letters and digits, in any order, except that the first </a:t>
            </a: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charecter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lable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Identifiers consist of letters and digits if any </a:t>
            </a: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order,except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that the first </a:t>
            </a: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charecter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must be letter.</a:t>
            </a:r>
          </a:p>
          <a:p>
            <a:pPr>
              <a:lnSpc>
                <a:spcPct val="9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Both Upper and lowercase letters can be used </a:t>
            </a: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en-IN" altLang="en-US" dirty="0"/>
              <a:t>Keywords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357298"/>
            <a:ext cx="4357718" cy="5000660"/>
          </a:xfrm>
        </p:spPr>
        <p:txBody>
          <a:bodyPr>
            <a:normAutofit fontScale="92500"/>
          </a:bodyPr>
          <a:lstStyle/>
          <a:p>
            <a:r>
              <a:rPr lang="en-IN" altLang="en-US" dirty="0" smtClean="0"/>
              <a:t>Keywords are nothing but system defined identifiers.</a:t>
            </a:r>
          </a:p>
          <a:p>
            <a:r>
              <a:rPr lang="en-IN" altLang="en-US" dirty="0" smtClean="0"/>
              <a:t>Keywords are  reserved words of the language.</a:t>
            </a:r>
          </a:p>
          <a:p>
            <a:r>
              <a:rPr lang="en-IN" altLang="en-US" dirty="0" smtClean="0"/>
              <a:t>They have specific meaning in the language and cannot be used by the programmer as variable or constant names</a:t>
            </a:r>
          </a:p>
          <a:p>
            <a:r>
              <a:rPr lang="en-IN" altLang="en-US" dirty="0" smtClean="0"/>
              <a:t>C is case </a:t>
            </a:r>
            <a:r>
              <a:rPr lang="en-IN" altLang="en-US" dirty="0" err="1" smtClean="0"/>
              <a:t>senitive</a:t>
            </a:r>
            <a:r>
              <a:rPr lang="en-IN" altLang="en-US" dirty="0" smtClean="0"/>
              <a:t>, it means these must be used as it is</a:t>
            </a:r>
          </a:p>
          <a:p>
            <a:r>
              <a:rPr lang="en-IN" altLang="en-US" dirty="0" smtClean="0"/>
              <a:t>32 Keywords in C Programming</a:t>
            </a:r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929190" y="1285860"/>
            <a:ext cx="364333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 smtClean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 smtClean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 smtClean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 smtClean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 smtClean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 smtClean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 smtClean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IN" altLang="zh-CN" dirty="0" smtClean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en-US" altLang="zh-CN" dirty="0">
              <a:solidFill>
                <a:srgbClr val="000000"/>
              </a:solidFill>
              <a:latin typeface="Calibri" pitchFamily="34" charset="0"/>
              <a:ea typeface="SimSun" pitchFamily="2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43438" y="1285860"/>
          <a:ext cx="4191000" cy="5105401"/>
        </p:xfrm>
        <a:graphic>
          <a:graphicData uri="http://schemas.openxmlformats.org/drawingml/2006/table">
            <a:tbl>
              <a:tblPr/>
              <a:tblGrid>
                <a:gridCol w="1116941"/>
                <a:gridCol w="935726"/>
                <a:gridCol w="995033"/>
                <a:gridCol w="1143300"/>
              </a:tblGrid>
              <a:tr h="3974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auto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int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struct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693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break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else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long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switch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74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case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enum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register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typedef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72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char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extern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return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union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728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const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float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short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unsigned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74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continue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for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signed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void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693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default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goto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sizeof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volatile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74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static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while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 smtClean="0"/>
              <a:t>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The name of a variable can be composed of letters, digits, and the underscore character. It must begin with either a letter or an underscore. Upper and lowercase letters are distinct because C is case-sensitive.  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here 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are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following basic variable types −</a:t>
            </a:r>
          </a:p>
          <a:p>
            <a:pPr>
              <a:buNone/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Type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Description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char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Typically a single octet(one byte). This is an integer type.</a:t>
            </a:r>
          </a:p>
          <a:p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int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The most natural size of integer for the machine.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float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single-precision floating point value.</a:t>
            </a:r>
          </a:p>
          <a:p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double	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double-precision floating </a:t>
            </a:r>
            <a:r>
              <a:rPr lang="en-US" altLang="en-US" dirty="0" smtClean="0"/>
              <a:t>point value.</a:t>
            </a:r>
          </a:p>
          <a:p>
            <a:r>
              <a:rPr lang="en-US" altLang="en-US" dirty="0" smtClean="0"/>
              <a:t>void	</a:t>
            </a:r>
            <a:r>
              <a:rPr lang="en-IN" altLang="en-US" dirty="0" smtClean="0"/>
              <a:t>                   </a:t>
            </a:r>
            <a:r>
              <a:rPr lang="en-US" altLang="en-US" dirty="0" smtClean="0"/>
              <a:t>Represents the absence of type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 smtClean="0"/>
              <a:t>Constants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 constant is a value or an identifier whose value cannot be altered in a program. For example: 1, 2.5, 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As mentioned, an identifier also can be defined as a constant.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altLang="en-US" dirty="0" err="1" smtClean="0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. const double PI = 3.14</a:t>
            </a:r>
          </a:p>
          <a:p>
            <a:pPr>
              <a:lnSpc>
                <a:spcPct val="8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Here, PI is a constant. Basically what it means is that, PI and 3.14 is same for this program.</a:t>
            </a:r>
          </a:p>
          <a:p>
            <a:pPr>
              <a:lnSpc>
                <a:spcPct val="80000"/>
              </a:lnSpc>
              <a:buNone/>
            </a:pPr>
            <a:endParaRPr lang="en-IN" alt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IN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Integer constants</a:t>
            </a:r>
            <a:endParaRPr lang="en-IN" alt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A integer constant is a numeric constant (associated with number) without any fractional or exponential part. There are three types of integer constants in C programming:</a:t>
            </a:r>
          </a:p>
          <a:p>
            <a:pPr>
              <a:lnSpc>
                <a:spcPct val="80000"/>
              </a:lnSpc>
            </a:pPr>
            <a:endParaRPr lang="en-IN" alt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decimal constant(base 10)</a:t>
            </a:r>
          </a:p>
          <a:p>
            <a:pPr>
              <a:lnSpc>
                <a:spcPct val="8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octal constant(base 8)</a:t>
            </a:r>
          </a:p>
          <a:p>
            <a:pPr>
              <a:lnSpc>
                <a:spcPct val="80000"/>
              </a:lnSpc>
            </a:pPr>
            <a:r>
              <a:rPr lang="en-IN" altLang="en-US" dirty="0" smtClean="0">
                <a:latin typeface="Times New Roman" pitchFamily="18" charset="0"/>
                <a:cs typeface="Times New Roman" pitchFamily="18" charset="0"/>
              </a:rPr>
              <a:t>hexadecimal constant(base 16)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 smtClean="0"/>
              <a:t>Constants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en-US" dirty="0" smtClean="0">
                <a:solidFill>
                  <a:srgbClr val="FF0000"/>
                </a:solidFill>
              </a:rPr>
              <a:t>Floating-point constants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A floating point constant is a numeric constant that has either a fractional form or an exponent form. For example:</a:t>
            </a:r>
            <a:r>
              <a:rPr lang="en-IN" altLang="en-US" dirty="0" smtClean="0"/>
              <a:t> 2.0,</a:t>
            </a:r>
            <a:r>
              <a:rPr lang="en-US" altLang="en-US" dirty="0" smtClean="0"/>
              <a:t>0.0000234</a:t>
            </a:r>
            <a:r>
              <a:rPr lang="en-IN" altLang="en-US" dirty="0" smtClean="0"/>
              <a:t>,</a:t>
            </a:r>
            <a:r>
              <a:rPr lang="en-US" altLang="en-US" dirty="0" smtClean="0"/>
              <a:t>-0.22E-5</a:t>
            </a:r>
          </a:p>
          <a:p>
            <a:pPr>
              <a:lnSpc>
                <a:spcPct val="80000"/>
              </a:lnSpc>
              <a:buNone/>
            </a:pPr>
            <a:endParaRPr lang="en-US" altLang="en-US" dirty="0" smtClean="0"/>
          </a:p>
          <a:p>
            <a:pPr>
              <a:lnSpc>
                <a:spcPct val="80000"/>
              </a:lnSpc>
              <a:buNone/>
            </a:pPr>
            <a:r>
              <a:rPr lang="en-US" altLang="en-US" dirty="0" smtClean="0">
                <a:solidFill>
                  <a:srgbClr val="FF0000"/>
                </a:solidFill>
              </a:rPr>
              <a:t>Character constants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A character constant is a constant which uses single quotation around characters. For example: 'a', 'l', 'm', 'F'</a:t>
            </a:r>
          </a:p>
          <a:p>
            <a:pPr>
              <a:lnSpc>
                <a:spcPct val="80000"/>
              </a:lnSpc>
              <a:buNone/>
            </a:pPr>
            <a:endParaRPr lang="en-IN" altLang="en-US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IN" altLang="en-US" dirty="0" smtClean="0">
                <a:solidFill>
                  <a:srgbClr val="FF0000"/>
                </a:solidFill>
              </a:rPr>
              <a:t>S</a:t>
            </a:r>
            <a:r>
              <a:rPr lang="en-US" altLang="en-US" dirty="0" err="1" smtClean="0">
                <a:solidFill>
                  <a:srgbClr val="FF0000"/>
                </a:solidFill>
              </a:rPr>
              <a:t>tring</a:t>
            </a:r>
            <a:r>
              <a:rPr lang="en-US" altLang="en-US" dirty="0" smtClean="0">
                <a:solidFill>
                  <a:srgbClr val="FF0000"/>
                </a:solidFill>
              </a:rPr>
              <a:t> constants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String constants are the constants which are enclosed in a pair of double-quote marks. For example:</a:t>
            </a:r>
            <a:r>
              <a:rPr lang="en-IN" altLang="en-US" dirty="0" smtClean="0"/>
              <a:t> "good" ,"</a:t>
            </a:r>
            <a:r>
              <a:rPr lang="en-IN" altLang="en-US" dirty="0" err="1" smtClean="0"/>
              <a:t>x","Earth</a:t>
            </a:r>
            <a:r>
              <a:rPr lang="en-IN" altLang="en-US" dirty="0" smtClean="0"/>
              <a:t> is round\n"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8286808" cy="64291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Escape 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785794"/>
            <a:ext cx="8215370" cy="571504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Sometimes, it is necessary to use characters which cannot be typed or has special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en-US" altLang="en-US" sz="8800" dirty="0" err="1" smtClean="0">
                <a:latin typeface="Times New Roman" pitchFamily="18" charset="0"/>
                <a:cs typeface="Times New Roman" pitchFamily="18" charset="0"/>
              </a:rPr>
              <a:t>eaning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 in C programming. For example: newline(enter), tab, question mark etc. In order to use these characters, escape sequence is used.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For example: \n is used for newline. The backslash ( \ ) causes "escape" from the normal way the characters are interpreted by the </a:t>
            </a:r>
            <a:r>
              <a:rPr lang="en-US" altLang="en-US" sz="8800" dirty="0" err="1" smtClean="0">
                <a:latin typeface="Times New Roman" pitchFamily="18" charset="0"/>
                <a:cs typeface="Times New Roman" pitchFamily="18" charset="0"/>
              </a:rPr>
              <a:t>compiler.Escape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Sequences	Character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\b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Backspace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\f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Form feed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\n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Newline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\r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Return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\t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Horizontal tab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\v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Vertical tab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\\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Backslash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\'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Single quotation mark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\"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Double quotation mark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\?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Question mark</a:t>
            </a:r>
          </a:p>
          <a:p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\0	</a:t>
            </a:r>
            <a:r>
              <a:rPr lang="en-IN" altLang="en-US" sz="8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8800" dirty="0" smtClean="0">
                <a:latin typeface="Times New Roman" pitchFamily="18" charset="0"/>
                <a:cs typeface="Times New Roman" pitchFamily="18" charset="0"/>
              </a:rPr>
              <a:t>Null character</a:t>
            </a:r>
            <a:endParaRPr lang="en-US" sz="8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</TotalTime>
  <Words>1049</Words>
  <Application>Microsoft Office PowerPoint</Application>
  <PresentationFormat>On-screen Show (4:3)</PresentationFormat>
  <Paragraphs>178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BCA -1st Basics of ‘C’</vt:lpstr>
      <vt:lpstr>General Aspect of ‘C’</vt:lpstr>
      <vt:lpstr>The Character set of ‘C’</vt:lpstr>
      <vt:lpstr>Identifiers</vt:lpstr>
      <vt:lpstr>Keywords</vt:lpstr>
      <vt:lpstr>Variables</vt:lpstr>
      <vt:lpstr>Constants</vt:lpstr>
      <vt:lpstr>Constants</vt:lpstr>
      <vt:lpstr>Escape Sequences</vt:lpstr>
      <vt:lpstr>Operators in C:An operator is a symbol which operates on a value or a variable. For example: + is an operator to perform addition.</vt:lpstr>
      <vt:lpstr>Arithmetic Operator</vt:lpstr>
      <vt:lpstr>Increment and Decrement Operators</vt:lpstr>
      <vt:lpstr>C Assignment Operators</vt:lpstr>
      <vt:lpstr>C Relational Operators</vt:lpstr>
      <vt:lpstr>Logical Operators </vt:lpstr>
      <vt:lpstr>             Thanku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Basics of ‘C’</dc:title>
  <dc:creator>Windows User</dc:creator>
  <cp:lastModifiedBy>Windows User</cp:lastModifiedBy>
  <cp:revision>11</cp:revision>
  <dcterms:created xsi:type="dcterms:W3CDTF">2018-07-26T12:58:56Z</dcterms:created>
  <dcterms:modified xsi:type="dcterms:W3CDTF">2019-11-19T04:00:57Z</dcterms:modified>
</cp:coreProperties>
</file>